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E92A85-2558-4268-BC8D-C8E170EDEAAC}" v="500" dt="2020-10-14T13:19:49.894"/>
    <p1510:client id="{28D30976-D067-4394-9418-E1878C44F892}" v="554" dt="2020-10-14T12:40:39.391"/>
    <p1510:client id="{63853CE5-5175-49D1-AFE1-AE0EAB1A9892}" v="2404" dt="2020-10-14T05:42:23.027"/>
    <p1510:client id="{C537E2BD-F618-41CA-920B-93CC1D70137B}" v="70" dt="2020-10-14T13:09:17.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Ton4SefpX84?feature=oembed" TargetMode="External"/><Relationship Id="rId1" Type="http://schemas.openxmlformats.org/officeDocument/2006/relationships/video" Target="https://www.youtube.com/embed/QTFLYCMkyiM?feature=oembed" TargetMode="Externa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horse&#10;&#10;Description automatically generated">
            <a:extLst>
              <a:ext uri="{FF2B5EF4-FFF2-40B4-BE49-F238E27FC236}">
                <a16:creationId xmlns:a16="http://schemas.microsoft.com/office/drawing/2014/main" id="{2F3AEF80-19A7-4EB8-AC11-62532BE0011B}"/>
              </a:ext>
            </a:extLst>
          </p:cNvPr>
          <p:cNvPicPr>
            <a:picLocks noChangeAspect="1"/>
          </p:cNvPicPr>
          <p:nvPr/>
        </p:nvPicPr>
        <p:blipFill rotWithShape="1">
          <a:blip r:embed="rId2">
            <a:alphaModFix amt="50000"/>
          </a:blip>
          <a:srcRect b="15414"/>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dirty="0">
                <a:solidFill>
                  <a:srgbClr val="FFFFFF"/>
                </a:solidFill>
                <a:latin typeface="Cambria"/>
                <a:ea typeface="Batang"/>
                <a:cs typeface="Calibri Light"/>
              </a:rPr>
              <a:t>SFX Proposal</a:t>
            </a:r>
            <a:endParaRPr lang="en-US" dirty="0">
              <a:solidFill>
                <a:srgbClr val="FFFFFF"/>
              </a:solidFill>
              <a:latin typeface="Cambria"/>
              <a:ea typeface="Batang"/>
            </a:endParaRPr>
          </a:p>
        </p:txBody>
      </p:sp>
      <p:sp>
        <p:nvSpPr>
          <p:cNvPr id="3" name="Subtitle 2"/>
          <p:cNvSpPr>
            <a:spLocks noGrp="1"/>
          </p:cNvSpPr>
          <p:nvPr>
            <p:ph type="subTitle" idx="1"/>
          </p:nvPr>
        </p:nvSpPr>
        <p:spPr>
          <a:xfrm>
            <a:off x="1524000" y="4159404"/>
            <a:ext cx="9144000" cy="1098395"/>
          </a:xfrm>
        </p:spPr>
        <p:txBody>
          <a:bodyPr vert="horz" lIns="91440" tIns="45720" rIns="91440" bIns="45720" rtlCol="0" anchor="t">
            <a:normAutofit/>
          </a:bodyPr>
          <a:lstStyle/>
          <a:p>
            <a:r>
              <a:rPr lang="en-US" dirty="0">
                <a:solidFill>
                  <a:srgbClr val="FFFFFF"/>
                </a:solidFill>
                <a:cs typeface="Calibri"/>
              </a:rPr>
              <a:t>Liam McNally - 10368502</a:t>
            </a:r>
            <a:endParaRPr lang="en-US" dirty="0">
              <a:solidFill>
                <a:srgbClr val="FFFFFF"/>
              </a:solidFill>
            </a:endParaRP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horse&#10;&#10;Description automatically generated">
            <a:extLst>
              <a:ext uri="{FF2B5EF4-FFF2-40B4-BE49-F238E27FC236}">
                <a16:creationId xmlns:a16="http://schemas.microsoft.com/office/drawing/2014/main" id="{AE6996D3-B7FD-4C52-A998-BC5F61860729}"/>
              </a:ext>
            </a:extLst>
          </p:cNvPr>
          <p:cNvPicPr>
            <a:picLocks noGrp="1" noChangeAspect="1"/>
          </p:cNvPicPr>
          <p:nvPr>
            <p:ph idx="1"/>
          </p:nvPr>
        </p:nvPicPr>
        <p:blipFill rotWithShape="1">
          <a:blip r:embed="rId2">
            <a:alphaModFix amt="50000"/>
          </a:blip>
          <a:srcRect b="15414"/>
          <a:stretch/>
        </p:blipFill>
        <p:spPr>
          <a:xfrm>
            <a:off x="-57489" y="1"/>
            <a:ext cx="12249489" cy="6901131"/>
          </a:xfrm>
          <a:prstGeom prst="rect">
            <a:avLst/>
          </a:prstGeom>
        </p:spPr>
      </p:pic>
      <p:sp>
        <p:nvSpPr>
          <p:cNvPr id="2" name="Title 1">
            <a:extLst>
              <a:ext uri="{FF2B5EF4-FFF2-40B4-BE49-F238E27FC236}">
                <a16:creationId xmlns:a16="http://schemas.microsoft.com/office/drawing/2014/main" id="{0FB34055-4E56-4D99-8F79-05639C6C67D5}"/>
              </a:ext>
            </a:extLst>
          </p:cNvPr>
          <p:cNvSpPr>
            <a:spLocks noGrp="1"/>
          </p:cNvSpPr>
          <p:nvPr>
            <p:ph type="title"/>
          </p:nvPr>
        </p:nvSpPr>
        <p:spPr>
          <a:xfrm>
            <a:off x="1567132" y="44060"/>
            <a:ext cx="9144000" cy="672029"/>
          </a:xfrm>
        </p:spPr>
        <p:txBody>
          <a:bodyPr vert="horz" lIns="91440" tIns="45720" rIns="91440" bIns="45720" rtlCol="0" anchor="b">
            <a:normAutofit/>
          </a:bodyPr>
          <a:lstStyle/>
          <a:p>
            <a:pPr algn="ctr"/>
            <a:r>
              <a:rPr lang="en-US" sz="4000" dirty="0">
                <a:solidFill>
                  <a:srgbClr val="FFFFFF"/>
                </a:solidFill>
                <a:latin typeface="Cambria"/>
                <a:cs typeface="Calibri Light"/>
              </a:rPr>
              <a:t>Storyboard proposal for Key scene.</a:t>
            </a:r>
            <a:endParaRPr lang="en-US" sz="4000" dirty="0">
              <a:solidFill>
                <a:srgbClr val="FFFFFF"/>
              </a:solidFill>
              <a:latin typeface="Cambria"/>
            </a:endParaRPr>
          </a:p>
        </p:txBody>
      </p:sp>
      <p:pic>
        <p:nvPicPr>
          <p:cNvPr id="7" name="Picture 7" descr="A person standing in front of a door&#10;&#10;Description automatically generated">
            <a:extLst>
              <a:ext uri="{FF2B5EF4-FFF2-40B4-BE49-F238E27FC236}">
                <a16:creationId xmlns:a16="http://schemas.microsoft.com/office/drawing/2014/main" id="{8C8CEFB9-B5D7-4966-8B2D-F1295CB410EB}"/>
              </a:ext>
            </a:extLst>
          </p:cNvPr>
          <p:cNvPicPr>
            <a:picLocks noChangeAspect="1"/>
          </p:cNvPicPr>
          <p:nvPr/>
        </p:nvPicPr>
        <p:blipFill>
          <a:blip r:embed="rId3"/>
          <a:stretch>
            <a:fillRect/>
          </a:stretch>
        </p:blipFill>
        <p:spPr>
          <a:xfrm>
            <a:off x="1820173" y="1205363"/>
            <a:ext cx="3605842" cy="2031882"/>
          </a:xfrm>
          <a:prstGeom prst="rect">
            <a:avLst/>
          </a:prstGeom>
        </p:spPr>
      </p:pic>
      <p:pic>
        <p:nvPicPr>
          <p:cNvPr id="8" name="Picture 9" descr="A picture containing indoor, person, holding, hand&#10;&#10;Description automatically generated">
            <a:extLst>
              <a:ext uri="{FF2B5EF4-FFF2-40B4-BE49-F238E27FC236}">
                <a16:creationId xmlns:a16="http://schemas.microsoft.com/office/drawing/2014/main" id="{EFEB1EFA-7B38-47EE-B60D-A80F00871DD1}"/>
              </a:ext>
            </a:extLst>
          </p:cNvPr>
          <p:cNvPicPr>
            <a:picLocks noChangeAspect="1"/>
          </p:cNvPicPr>
          <p:nvPr/>
        </p:nvPicPr>
        <p:blipFill>
          <a:blip r:embed="rId4"/>
          <a:stretch>
            <a:fillRect/>
          </a:stretch>
        </p:blipFill>
        <p:spPr>
          <a:xfrm>
            <a:off x="7125419" y="1205362"/>
            <a:ext cx="3591464" cy="2031881"/>
          </a:xfrm>
          <a:prstGeom prst="rect">
            <a:avLst/>
          </a:prstGeom>
        </p:spPr>
      </p:pic>
      <p:pic>
        <p:nvPicPr>
          <p:cNvPr id="10" name="Picture 10" descr="A person standing in front of a door&#10;&#10;Description automatically generated">
            <a:extLst>
              <a:ext uri="{FF2B5EF4-FFF2-40B4-BE49-F238E27FC236}">
                <a16:creationId xmlns:a16="http://schemas.microsoft.com/office/drawing/2014/main" id="{31F9BF28-8645-44E2-82D2-277B2EEFE886}"/>
              </a:ext>
            </a:extLst>
          </p:cNvPr>
          <p:cNvPicPr>
            <a:picLocks noChangeAspect="1"/>
          </p:cNvPicPr>
          <p:nvPr/>
        </p:nvPicPr>
        <p:blipFill>
          <a:blip r:embed="rId5"/>
          <a:stretch>
            <a:fillRect/>
          </a:stretch>
        </p:blipFill>
        <p:spPr>
          <a:xfrm>
            <a:off x="1820174" y="3950471"/>
            <a:ext cx="3605840" cy="2033811"/>
          </a:xfrm>
          <a:prstGeom prst="rect">
            <a:avLst/>
          </a:prstGeom>
        </p:spPr>
      </p:pic>
      <p:pic>
        <p:nvPicPr>
          <p:cNvPr id="11" name="Picture 11" descr="A person wearing a hat&#10;&#10;Description automatically generated">
            <a:extLst>
              <a:ext uri="{FF2B5EF4-FFF2-40B4-BE49-F238E27FC236}">
                <a16:creationId xmlns:a16="http://schemas.microsoft.com/office/drawing/2014/main" id="{B0390B7F-6564-4638-B5C4-03DA2A43B360}"/>
              </a:ext>
            </a:extLst>
          </p:cNvPr>
          <p:cNvPicPr>
            <a:picLocks noChangeAspect="1"/>
          </p:cNvPicPr>
          <p:nvPr/>
        </p:nvPicPr>
        <p:blipFill>
          <a:blip r:embed="rId6"/>
          <a:stretch>
            <a:fillRect/>
          </a:stretch>
        </p:blipFill>
        <p:spPr>
          <a:xfrm>
            <a:off x="7154173" y="3951436"/>
            <a:ext cx="3562709" cy="2031880"/>
          </a:xfrm>
          <a:prstGeom prst="rect">
            <a:avLst/>
          </a:prstGeom>
        </p:spPr>
      </p:pic>
      <p:sp>
        <p:nvSpPr>
          <p:cNvPr id="12" name="TextBox 11">
            <a:extLst>
              <a:ext uri="{FF2B5EF4-FFF2-40B4-BE49-F238E27FC236}">
                <a16:creationId xmlns:a16="http://schemas.microsoft.com/office/drawing/2014/main" id="{D00B2CBC-1F3F-499B-B732-263D2CDCF940}"/>
              </a:ext>
            </a:extLst>
          </p:cNvPr>
          <p:cNvSpPr txBox="1"/>
          <p:nvPr/>
        </p:nvSpPr>
        <p:spPr>
          <a:xfrm>
            <a:off x="641230" y="1115683"/>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Scene 1</a:t>
            </a:r>
          </a:p>
          <a:p>
            <a:r>
              <a:rPr lang="en-US" dirty="0">
                <a:cs typeface="Calibri"/>
              </a:rPr>
              <a:t>Shot 1 </a:t>
            </a:r>
          </a:p>
          <a:p>
            <a:r>
              <a:rPr lang="en-US" dirty="0">
                <a:cs typeface="Calibri"/>
              </a:rPr>
              <a:t>Wide Shot</a:t>
            </a:r>
            <a:endParaRPr lang="en-US" dirty="0"/>
          </a:p>
        </p:txBody>
      </p:sp>
      <p:sp>
        <p:nvSpPr>
          <p:cNvPr id="13" name="TextBox 12">
            <a:extLst>
              <a:ext uri="{FF2B5EF4-FFF2-40B4-BE49-F238E27FC236}">
                <a16:creationId xmlns:a16="http://schemas.microsoft.com/office/drawing/2014/main" id="{C41C5E70-DB5F-4853-AEF8-ED05C722BAD2}"/>
              </a:ext>
            </a:extLst>
          </p:cNvPr>
          <p:cNvSpPr txBox="1"/>
          <p:nvPr/>
        </p:nvSpPr>
        <p:spPr>
          <a:xfrm>
            <a:off x="1733011" y="3242633"/>
            <a:ext cx="33901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Character walks down hallway.</a:t>
            </a:r>
          </a:p>
        </p:txBody>
      </p:sp>
      <p:sp>
        <p:nvSpPr>
          <p:cNvPr id="14" name="TextBox 13">
            <a:extLst>
              <a:ext uri="{FF2B5EF4-FFF2-40B4-BE49-F238E27FC236}">
                <a16:creationId xmlns:a16="http://schemas.microsoft.com/office/drawing/2014/main" id="{19A393C2-0AA3-44A4-9874-5F12B7D6A1C8}"/>
              </a:ext>
            </a:extLst>
          </p:cNvPr>
          <p:cNvSpPr txBox="1"/>
          <p:nvPr/>
        </p:nvSpPr>
        <p:spPr>
          <a:xfrm>
            <a:off x="6102829" y="1113886"/>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Scene 1</a:t>
            </a:r>
          </a:p>
          <a:p>
            <a:r>
              <a:rPr lang="en-US" dirty="0">
                <a:cs typeface="Calibri"/>
              </a:rPr>
              <a:t>Shot 2</a:t>
            </a:r>
          </a:p>
          <a:p>
            <a:r>
              <a:rPr lang="en-US" dirty="0">
                <a:cs typeface="Calibri"/>
              </a:rPr>
              <a:t>Close Up</a:t>
            </a:r>
          </a:p>
        </p:txBody>
      </p:sp>
      <p:sp>
        <p:nvSpPr>
          <p:cNvPr id="15" name="TextBox 14">
            <a:extLst>
              <a:ext uri="{FF2B5EF4-FFF2-40B4-BE49-F238E27FC236}">
                <a16:creationId xmlns:a16="http://schemas.microsoft.com/office/drawing/2014/main" id="{5F173C68-85DF-4CF2-B606-B56DE5E5C0F0}"/>
              </a:ext>
            </a:extLst>
          </p:cNvPr>
          <p:cNvSpPr txBox="1"/>
          <p:nvPr/>
        </p:nvSpPr>
        <p:spPr>
          <a:xfrm>
            <a:off x="7036459" y="3240837"/>
            <a:ext cx="32176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He flicks off the light switch.</a:t>
            </a:r>
          </a:p>
        </p:txBody>
      </p:sp>
      <p:sp>
        <p:nvSpPr>
          <p:cNvPr id="16" name="TextBox 15">
            <a:extLst>
              <a:ext uri="{FF2B5EF4-FFF2-40B4-BE49-F238E27FC236}">
                <a16:creationId xmlns:a16="http://schemas.microsoft.com/office/drawing/2014/main" id="{2E1B2626-5D09-4000-A9CA-5B0A5667C80D}"/>
              </a:ext>
            </a:extLst>
          </p:cNvPr>
          <p:cNvSpPr txBox="1"/>
          <p:nvPr/>
        </p:nvSpPr>
        <p:spPr>
          <a:xfrm>
            <a:off x="637636" y="3872542"/>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Scene 1 </a:t>
            </a:r>
          </a:p>
          <a:p>
            <a:r>
              <a:rPr lang="en-US" dirty="0">
                <a:cs typeface="Calibri"/>
              </a:rPr>
              <a:t>Shot 3 </a:t>
            </a:r>
          </a:p>
          <a:p>
            <a:r>
              <a:rPr lang="en-US" dirty="0">
                <a:cs typeface="Calibri"/>
              </a:rPr>
              <a:t>Mid Shot</a:t>
            </a:r>
          </a:p>
        </p:txBody>
      </p:sp>
      <p:sp>
        <p:nvSpPr>
          <p:cNvPr id="17" name="TextBox 16">
            <a:extLst>
              <a:ext uri="{FF2B5EF4-FFF2-40B4-BE49-F238E27FC236}">
                <a16:creationId xmlns:a16="http://schemas.microsoft.com/office/drawing/2014/main" id="{EDF80891-F8C8-4D1B-B54B-D60DA2243154}"/>
              </a:ext>
            </a:extLst>
          </p:cNvPr>
          <p:cNvSpPr txBox="1"/>
          <p:nvPr/>
        </p:nvSpPr>
        <p:spPr>
          <a:xfrm>
            <a:off x="1729416" y="6057002"/>
            <a:ext cx="39365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Figure appears at the end of the Hall</a:t>
            </a:r>
          </a:p>
        </p:txBody>
      </p:sp>
      <p:sp>
        <p:nvSpPr>
          <p:cNvPr id="18" name="TextBox 17">
            <a:extLst>
              <a:ext uri="{FF2B5EF4-FFF2-40B4-BE49-F238E27FC236}">
                <a16:creationId xmlns:a16="http://schemas.microsoft.com/office/drawing/2014/main" id="{CF3CD585-EBC8-4A9A-A292-481EFA4C3955}"/>
              </a:ext>
            </a:extLst>
          </p:cNvPr>
          <p:cNvSpPr txBox="1"/>
          <p:nvPr/>
        </p:nvSpPr>
        <p:spPr>
          <a:xfrm>
            <a:off x="6099235" y="3885123"/>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Scene 1</a:t>
            </a:r>
          </a:p>
          <a:p>
            <a:r>
              <a:rPr lang="en-US" dirty="0">
                <a:cs typeface="Calibri"/>
              </a:rPr>
              <a:t>Shot 4 </a:t>
            </a:r>
          </a:p>
          <a:p>
            <a:r>
              <a:rPr lang="en-US" dirty="0">
                <a:cs typeface="Calibri"/>
              </a:rPr>
              <a:t>Close Up</a:t>
            </a:r>
          </a:p>
        </p:txBody>
      </p:sp>
      <p:sp>
        <p:nvSpPr>
          <p:cNvPr id="19" name="TextBox 18">
            <a:extLst>
              <a:ext uri="{FF2B5EF4-FFF2-40B4-BE49-F238E27FC236}">
                <a16:creationId xmlns:a16="http://schemas.microsoft.com/office/drawing/2014/main" id="{7AC97AEF-3C40-4718-9619-2FE498ABC74F}"/>
              </a:ext>
            </a:extLst>
          </p:cNvPr>
          <p:cNvSpPr txBox="1"/>
          <p:nvPr/>
        </p:nvSpPr>
        <p:spPr>
          <a:xfrm>
            <a:off x="7032865" y="605520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Brief hold on his reaction.</a:t>
            </a:r>
          </a:p>
        </p:txBody>
      </p:sp>
    </p:spTree>
    <p:extLst>
      <p:ext uri="{BB962C8B-B14F-4D97-AF65-F5344CB8AC3E}">
        <p14:creationId xmlns:p14="http://schemas.microsoft.com/office/powerpoint/2010/main" val="76333740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A close up of a horse&#10;&#10;Description automatically generated">
            <a:extLst>
              <a:ext uri="{FF2B5EF4-FFF2-40B4-BE49-F238E27FC236}">
                <a16:creationId xmlns:a16="http://schemas.microsoft.com/office/drawing/2014/main" id="{E41CC77C-AF07-458B-8B15-D52928BE678B}"/>
              </a:ext>
            </a:extLst>
          </p:cNvPr>
          <p:cNvPicPr>
            <a:picLocks noChangeAspect="1"/>
          </p:cNvPicPr>
          <p:nvPr/>
        </p:nvPicPr>
        <p:blipFill rotWithShape="1">
          <a:blip r:embed="rId2"/>
          <a:srcRect b="15429"/>
          <a:stretch/>
        </p:blipFill>
        <p:spPr>
          <a:xfrm>
            <a:off x="20" y="1282"/>
            <a:ext cx="12508281" cy="6856718"/>
          </a:xfrm>
          <a:prstGeom prst="rect">
            <a:avLst/>
          </a:prstGeom>
        </p:spPr>
      </p:pic>
      <p:pic>
        <p:nvPicPr>
          <p:cNvPr id="3" name="Picture 3" descr="A picture containing indoor, mirror, looking, small&#10;&#10;Description automatically generated">
            <a:extLst>
              <a:ext uri="{FF2B5EF4-FFF2-40B4-BE49-F238E27FC236}">
                <a16:creationId xmlns:a16="http://schemas.microsoft.com/office/drawing/2014/main" id="{07183115-9B95-46B9-9476-B14C9DB7DCF6}"/>
              </a:ext>
            </a:extLst>
          </p:cNvPr>
          <p:cNvPicPr>
            <a:picLocks noChangeAspect="1"/>
          </p:cNvPicPr>
          <p:nvPr/>
        </p:nvPicPr>
        <p:blipFill>
          <a:blip r:embed="rId3"/>
          <a:stretch>
            <a:fillRect/>
          </a:stretch>
        </p:blipFill>
        <p:spPr>
          <a:xfrm>
            <a:off x="1590136" y="745287"/>
            <a:ext cx="3850258" cy="2146900"/>
          </a:xfrm>
          <a:prstGeom prst="rect">
            <a:avLst/>
          </a:prstGeom>
        </p:spPr>
      </p:pic>
      <p:pic>
        <p:nvPicPr>
          <p:cNvPr id="4" name="Picture 4" descr="A close up of a door&#10;&#10;Description automatically generated">
            <a:extLst>
              <a:ext uri="{FF2B5EF4-FFF2-40B4-BE49-F238E27FC236}">
                <a16:creationId xmlns:a16="http://schemas.microsoft.com/office/drawing/2014/main" id="{B4DE70DB-F3EE-440C-B835-6631741EC49F}"/>
              </a:ext>
            </a:extLst>
          </p:cNvPr>
          <p:cNvPicPr>
            <a:picLocks noChangeAspect="1"/>
          </p:cNvPicPr>
          <p:nvPr/>
        </p:nvPicPr>
        <p:blipFill>
          <a:blip r:embed="rId4"/>
          <a:stretch>
            <a:fillRect/>
          </a:stretch>
        </p:blipFill>
        <p:spPr>
          <a:xfrm>
            <a:off x="6809118" y="745287"/>
            <a:ext cx="3994028" cy="2146899"/>
          </a:xfrm>
          <a:prstGeom prst="rect">
            <a:avLst/>
          </a:prstGeom>
        </p:spPr>
      </p:pic>
      <p:pic>
        <p:nvPicPr>
          <p:cNvPr id="5" name="Picture 5" descr="A person standing in front of a mirror&#10;&#10;Description automatically generated">
            <a:extLst>
              <a:ext uri="{FF2B5EF4-FFF2-40B4-BE49-F238E27FC236}">
                <a16:creationId xmlns:a16="http://schemas.microsoft.com/office/drawing/2014/main" id="{1BB879B4-AE0F-41BC-ADED-31FC56E79C4E}"/>
              </a:ext>
            </a:extLst>
          </p:cNvPr>
          <p:cNvPicPr>
            <a:picLocks noChangeAspect="1"/>
          </p:cNvPicPr>
          <p:nvPr/>
        </p:nvPicPr>
        <p:blipFill>
          <a:blip r:embed="rId5"/>
          <a:stretch>
            <a:fillRect/>
          </a:stretch>
        </p:blipFill>
        <p:spPr>
          <a:xfrm>
            <a:off x="1590135" y="3720434"/>
            <a:ext cx="3850255" cy="2177585"/>
          </a:xfrm>
          <a:prstGeom prst="rect">
            <a:avLst/>
          </a:prstGeom>
        </p:spPr>
      </p:pic>
      <p:pic>
        <p:nvPicPr>
          <p:cNvPr id="6" name="Picture 7" descr="A picture containing person, indoor, looking, bed&#10;&#10;Description automatically generated">
            <a:extLst>
              <a:ext uri="{FF2B5EF4-FFF2-40B4-BE49-F238E27FC236}">
                <a16:creationId xmlns:a16="http://schemas.microsoft.com/office/drawing/2014/main" id="{59D24E41-18BF-4CFC-AD44-0525708D0A81}"/>
              </a:ext>
            </a:extLst>
          </p:cNvPr>
          <p:cNvPicPr>
            <a:picLocks noChangeAspect="1"/>
          </p:cNvPicPr>
          <p:nvPr/>
        </p:nvPicPr>
        <p:blipFill>
          <a:blip r:embed="rId6"/>
          <a:stretch>
            <a:fillRect/>
          </a:stretch>
        </p:blipFill>
        <p:spPr>
          <a:xfrm>
            <a:off x="6809116" y="3721399"/>
            <a:ext cx="3994030" cy="2175654"/>
          </a:xfrm>
          <a:prstGeom prst="rect">
            <a:avLst/>
          </a:prstGeom>
        </p:spPr>
      </p:pic>
      <p:sp>
        <p:nvSpPr>
          <p:cNvPr id="10" name="TextBox 9">
            <a:extLst>
              <a:ext uri="{FF2B5EF4-FFF2-40B4-BE49-F238E27FC236}">
                <a16:creationId xmlns:a16="http://schemas.microsoft.com/office/drawing/2014/main" id="{E7C86035-D9CE-40DC-AE3A-4ACB19FE5FCA}"/>
              </a:ext>
            </a:extLst>
          </p:cNvPr>
          <p:cNvSpPr txBox="1"/>
          <p:nvPr/>
        </p:nvSpPr>
        <p:spPr>
          <a:xfrm>
            <a:off x="1502973" y="298384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cs typeface="Calibri"/>
              </a:rPr>
              <a:t>He flicks the light back on.</a:t>
            </a:r>
          </a:p>
        </p:txBody>
      </p:sp>
      <p:sp>
        <p:nvSpPr>
          <p:cNvPr id="11" name="TextBox 10">
            <a:extLst>
              <a:ext uri="{FF2B5EF4-FFF2-40B4-BE49-F238E27FC236}">
                <a16:creationId xmlns:a16="http://schemas.microsoft.com/office/drawing/2014/main" id="{FCC7008B-8FC7-450F-A2A7-D564C2BAC6B1}"/>
              </a:ext>
            </a:extLst>
          </p:cNvPr>
          <p:cNvSpPr txBox="1"/>
          <p:nvPr/>
        </p:nvSpPr>
        <p:spPr>
          <a:xfrm>
            <a:off x="538792" y="65381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cs typeface="Calibri"/>
              </a:rPr>
              <a:t>Scene 1</a:t>
            </a:r>
          </a:p>
          <a:p>
            <a:r>
              <a:rPr lang="en-US" dirty="0">
                <a:solidFill>
                  <a:schemeClr val="bg1"/>
                </a:solidFill>
                <a:cs typeface="Calibri"/>
              </a:rPr>
              <a:t>Shot 5 </a:t>
            </a:r>
          </a:p>
          <a:p>
            <a:r>
              <a:rPr lang="en-US" dirty="0">
                <a:solidFill>
                  <a:schemeClr val="bg1"/>
                </a:solidFill>
                <a:cs typeface="Calibri"/>
              </a:rPr>
              <a:t>Close up</a:t>
            </a:r>
          </a:p>
        </p:txBody>
      </p:sp>
      <p:sp>
        <p:nvSpPr>
          <p:cNvPr id="12" name="TextBox 11">
            <a:extLst>
              <a:ext uri="{FF2B5EF4-FFF2-40B4-BE49-F238E27FC236}">
                <a16:creationId xmlns:a16="http://schemas.microsoft.com/office/drawing/2014/main" id="{E795EFF6-5C2D-4DFD-B6D1-EF30719A6BE4}"/>
              </a:ext>
            </a:extLst>
          </p:cNvPr>
          <p:cNvSpPr txBox="1"/>
          <p:nvPr/>
        </p:nvSpPr>
        <p:spPr>
          <a:xfrm>
            <a:off x="5771252" y="652912"/>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cs typeface="Calibri"/>
              </a:rPr>
              <a:t>Scene 1</a:t>
            </a:r>
          </a:p>
          <a:p>
            <a:r>
              <a:rPr lang="en-US" dirty="0">
                <a:solidFill>
                  <a:schemeClr val="bg1"/>
                </a:solidFill>
                <a:cs typeface="Calibri"/>
              </a:rPr>
              <a:t>Shot 6 </a:t>
            </a:r>
          </a:p>
          <a:p>
            <a:r>
              <a:rPr lang="en-US" dirty="0">
                <a:solidFill>
                  <a:schemeClr val="bg1"/>
                </a:solidFill>
                <a:cs typeface="Calibri"/>
              </a:rPr>
              <a:t>Mid Shot</a:t>
            </a:r>
          </a:p>
        </p:txBody>
      </p:sp>
      <p:sp>
        <p:nvSpPr>
          <p:cNvPr id="13" name="TextBox 12">
            <a:extLst>
              <a:ext uri="{FF2B5EF4-FFF2-40B4-BE49-F238E27FC236}">
                <a16:creationId xmlns:a16="http://schemas.microsoft.com/office/drawing/2014/main" id="{9305804E-AA78-4B98-AA35-56CFE2E04ADF}"/>
              </a:ext>
            </a:extLst>
          </p:cNvPr>
          <p:cNvSpPr txBox="1"/>
          <p:nvPr/>
        </p:nvSpPr>
        <p:spPr>
          <a:xfrm>
            <a:off x="6733636" y="296676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cs typeface="Calibri"/>
              </a:rPr>
              <a:t>The hallway is empty.</a:t>
            </a:r>
          </a:p>
        </p:txBody>
      </p:sp>
      <p:sp>
        <p:nvSpPr>
          <p:cNvPr id="14" name="TextBox 13">
            <a:extLst>
              <a:ext uri="{FF2B5EF4-FFF2-40B4-BE49-F238E27FC236}">
                <a16:creationId xmlns:a16="http://schemas.microsoft.com/office/drawing/2014/main" id="{3A35FD7C-2C3D-4383-B5EF-48C8E436375D}"/>
              </a:ext>
            </a:extLst>
          </p:cNvPr>
          <p:cNvSpPr txBox="1"/>
          <p:nvPr/>
        </p:nvSpPr>
        <p:spPr>
          <a:xfrm>
            <a:off x="5769454" y="3641605"/>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cs typeface="Calibri"/>
              </a:rPr>
              <a:t>Scene 1</a:t>
            </a:r>
          </a:p>
          <a:p>
            <a:r>
              <a:rPr lang="en-US" dirty="0">
                <a:solidFill>
                  <a:schemeClr val="bg1"/>
                </a:solidFill>
                <a:cs typeface="Calibri"/>
              </a:rPr>
              <a:t>Shot 8</a:t>
            </a:r>
          </a:p>
          <a:p>
            <a:r>
              <a:rPr lang="en-US" dirty="0">
                <a:solidFill>
                  <a:schemeClr val="bg1"/>
                </a:solidFill>
                <a:cs typeface="Calibri"/>
              </a:rPr>
              <a:t>Mid Shot</a:t>
            </a:r>
          </a:p>
        </p:txBody>
      </p:sp>
      <p:sp>
        <p:nvSpPr>
          <p:cNvPr id="15" name="TextBox 14">
            <a:extLst>
              <a:ext uri="{FF2B5EF4-FFF2-40B4-BE49-F238E27FC236}">
                <a16:creationId xmlns:a16="http://schemas.microsoft.com/office/drawing/2014/main" id="{2893D938-CF56-4AFE-84F7-DEADB0552852}"/>
              </a:ext>
            </a:extLst>
          </p:cNvPr>
          <p:cNvSpPr txBox="1"/>
          <p:nvPr/>
        </p:nvSpPr>
        <p:spPr>
          <a:xfrm>
            <a:off x="1498480" y="5984216"/>
            <a:ext cx="39365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cs typeface="Calibri"/>
              </a:rPr>
              <a:t>Curious, he stares then flips the switch again.</a:t>
            </a:r>
          </a:p>
        </p:txBody>
      </p:sp>
      <p:sp>
        <p:nvSpPr>
          <p:cNvPr id="16" name="TextBox 15">
            <a:extLst>
              <a:ext uri="{FF2B5EF4-FFF2-40B4-BE49-F238E27FC236}">
                <a16:creationId xmlns:a16="http://schemas.microsoft.com/office/drawing/2014/main" id="{9C5F3391-E312-465A-B705-2D2E4401CB66}"/>
              </a:ext>
            </a:extLst>
          </p:cNvPr>
          <p:cNvSpPr txBox="1"/>
          <p:nvPr/>
        </p:nvSpPr>
        <p:spPr>
          <a:xfrm>
            <a:off x="534299" y="3639808"/>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cs typeface="Calibri"/>
              </a:rPr>
              <a:t>Scene 1</a:t>
            </a:r>
          </a:p>
          <a:p>
            <a:r>
              <a:rPr lang="en-US" dirty="0">
                <a:solidFill>
                  <a:schemeClr val="bg1"/>
                </a:solidFill>
                <a:cs typeface="Calibri"/>
              </a:rPr>
              <a:t>Shot 7 </a:t>
            </a:r>
          </a:p>
          <a:p>
            <a:r>
              <a:rPr lang="en-US" dirty="0">
                <a:solidFill>
                  <a:schemeClr val="bg1"/>
                </a:solidFill>
                <a:cs typeface="Calibri"/>
              </a:rPr>
              <a:t>Mid Shot</a:t>
            </a:r>
          </a:p>
        </p:txBody>
      </p:sp>
      <p:sp>
        <p:nvSpPr>
          <p:cNvPr id="17" name="TextBox 16">
            <a:extLst>
              <a:ext uri="{FF2B5EF4-FFF2-40B4-BE49-F238E27FC236}">
                <a16:creationId xmlns:a16="http://schemas.microsoft.com/office/drawing/2014/main" id="{464DCEC8-9D44-4912-B295-CEFFEEAB8FF1}"/>
              </a:ext>
            </a:extLst>
          </p:cNvPr>
          <p:cNvSpPr txBox="1"/>
          <p:nvPr/>
        </p:nvSpPr>
        <p:spPr>
          <a:xfrm>
            <a:off x="6730042" y="5982418"/>
            <a:ext cx="34476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cs typeface="Calibri"/>
              </a:rPr>
              <a:t>The figure appears in front of him</a:t>
            </a:r>
          </a:p>
        </p:txBody>
      </p:sp>
    </p:spTree>
    <p:extLst>
      <p:ext uri="{BB962C8B-B14F-4D97-AF65-F5344CB8AC3E}">
        <p14:creationId xmlns:p14="http://schemas.microsoft.com/office/powerpoint/2010/main" val="2751152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cat, dark&#10;&#10;Description automatically generated">
            <a:extLst>
              <a:ext uri="{FF2B5EF4-FFF2-40B4-BE49-F238E27FC236}">
                <a16:creationId xmlns:a16="http://schemas.microsoft.com/office/drawing/2014/main" id="{E71778A8-EED9-4B46-9F36-D2F285EBFF92}"/>
              </a:ext>
            </a:extLst>
          </p:cNvPr>
          <p:cNvPicPr>
            <a:picLocks noChangeAspect="1"/>
          </p:cNvPicPr>
          <p:nvPr/>
        </p:nvPicPr>
        <p:blipFill rotWithShape="1">
          <a:blip r:embed="rId2"/>
          <a:srcRect r="13099" b="-1"/>
          <a:stretch/>
        </p:blipFill>
        <p:spPr>
          <a:xfrm>
            <a:off x="3523488" y="10"/>
            <a:ext cx="8668512" cy="6857990"/>
          </a:xfrm>
          <a:prstGeom prst="rect">
            <a:avLst/>
          </a:prstGeom>
        </p:spPr>
      </p:pic>
      <p:sp>
        <p:nvSpPr>
          <p:cNvPr id="25" name="Rectangle 2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BC1F7C-03DE-40C4-BDAA-1169B0D68E8A}"/>
              </a:ext>
            </a:extLst>
          </p:cNvPr>
          <p:cNvSpPr>
            <a:spLocks noGrp="1"/>
          </p:cNvSpPr>
          <p:nvPr>
            <p:ph type="title"/>
          </p:nvPr>
        </p:nvSpPr>
        <p:spPr>
          <a:xfrm>
            <a:off x="477981" y="1122363"/>
            <a:ext cx="4296529" cy="3204134"/>
          </a:xfrm>
        </p:spPr>
        <p:txBody>
          <a:bodyPr vert="horz" lIns="91440" tIns="45720" rIns="91440" bIns="45720" rtlCol="0" anchor="b">
            <a:normAutofit fontScale="90000"/>
          </a:bodyPr>
          <a:lstStyle/>
          <a:p>
            <a:r>
              <a:rPr lang="en-US" sz="4000" dirty="0">
                <a:latin typeface="Cambria"/>
              </a:rPr>
              <a:t>Special Effects concept; Glowing Orange eyes. (Creature at distance and Close Up)</a:t>
            </a:r>
            <a:endParaRPr lang="en-US" sz="4000" dirty="0">
              <a:latin typeface="Cambria"/>
              <a:cs typeface="Calibri Light"/>
            </a:endParaRP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58783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sky, star, clock&#10;&#10;Description automatically generated">
            <a:extLst>
              <a:ext uri="{FF2B5EF4-FFF2-40B4-BE49-F238E27FC236}">
                <a16:creationId xmlns:a16="http://schemas.microsoft.com/office/drawing/2014/main" id="{1D226FD8-C5FC-413A-B970-44F2CA72E742}"/>
              </a:ext>
            </a:extLst>
          </p:cNvPr>
          <p:cNvPicPr>
            <a:picLocks noChangeAspect="1"/>
          </p:cNvPicPr>
          <p:nvPr/>
        </p:nvPicPr>
        <p:blipFill rotWithShape="1">
          <a:blip r:embed="rId2"/>
          <a:srcRect r="5200"/>
          <a:stretch/>
        </p:blipFill>
        <p:spPr>
          <a:xfrm>
            <a:off x="3523488" y="10"/>
            <a:ext cx="8668512" cy="6857990"/>
          </a:xfrm>
          <a:prstGeom prst="rect">
            <a:avLst/>
          </a:prstGeom>
        </p:spPr>
      </p:pic>
      <p:sp>
        <p:nvSpPr>
          <p:cNvPr id="40" name="Rectangle 3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F26353-FDE2-4226-9D35-23FFB127C888}"/>
              </a:ext>
            </a:extLst>
          </p:cNvPr>
          <p:cNvSpPr>
            <a:spLocks noGrp="1"/>
          </p:cNvSpPr>
          <p:nvPr>
            <p:ph type="title"/>
          </p:nvPr>
        </p:nvSpPr>
        <p:spPr>
          <a:xfrm>
            <a:off x="477981" y="590400"/>
            <a:ext cx="3980228" cy="3822360"/>
          </a:xfrm>
        </p:spPr>
        <p:txBody>
          <a:bodyPr vert="horz" lIns="91440" tIns="45720" rIns="91440" bIns="45720" rtlCol="0" anchor="b">
            <a:normAutofit fontScale="90000"/>
          </a:bodyPr>
          <a:lstStyle/>
          <a:p>
            <a:br>
              <a:rPr lang="en-US" sz="1600" dirty="0">
                <a:latin typeface="Cambria"/>
              </a:rPr>
            </a:br>
            <a:r>
              <a:rPr lang="en-US" sz="2800" dirty="0">
                <a:latin typeface="Cambria"/>
              </a:rPr>
              <a:t>At the end of the hallway.</a:t>
            </a:r>
            <a:br>
              <a:rPr lang="en-US" sz="2400" dirty="0">
                <a:latin typeface="Cambria"/>
              </a:rPr>
            </a:br>
            <a:br>
              <a:rPr lang="en-US" sz="1600" dirty="0">
                <a:latin typeface="Cambria"/>
              </a:rPr>
            </a:br>
            <a:r>
              <a:rPr lang="en-US" sz="1800" dirty="0">
                <a:latin typeface="Cambria"/>
              </a:rPr>
              <a:t>The concept is inspired by the 'Amityville Horror' (1979) (Pictured Right) In this film this effect was achieved using practical effects. </a:t>
            </a:r>
            <a:br>
              <a:rPr lang="en-US" sz="1800" dirty="0">
                <a:latin typeface="Cambria"/>
              </a:rPr>
            </a:br>
            <a:br>
              <a:rPr lang="en-US" sz="1800" dirty="0">
                <a:latin typeface="Cambria"/>
              </a:rPr>
            </a:br>
            <a:r>
              <a:rPr lang="en-US" sz="1800" dirty="0">
                <a:latin typeface="Cambria"/>
              </a:rPr>
              <a:t>For the sake of time and convenience on set, this effect will be made in 'After Effects' post shoot. The eyes will be masked on to the figure at the end of the hallway.  This way, we save time and extra work on set while not compromising shots and lighting trying to hide practical effects.</a:t>
            </a:r>
            <a:endParaRPr lang="en-US" sz="1800"/>
          </a:p>
        </p:txBody>
      </p:sp>
      <p:sp>
        <p:nvSpPr>
          <p:cNvPr id="42" name="Rectangle 4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4" name="Rectangle 4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21564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erson posing for the camera&#10;&#10;Description automatically generated">
            <a:extLst>
              <a:ext uri="{FF2B5EF4-FFF2-40B4-BE49-F238E27FC236}">
                <a16:creationId xmlns:a16="http://schemas.microsoft.com/office/drawing/2014/main" id="{1593F674-CC2F-48E8-A4C1-6ABCC174458B}"/>
              </a:ext>
            </a:extLst>
          </p:cNvPr>
          <p:cNvPicPr>
            <a:picLocks noChangeAspect="1"/>
          </p:cNvPicPr>
          <p:nvPr/>
        </p:nvPicPr>
        <p:blipFill rotWithShape="1">
          <a:blip r:embed="rId2"/>
          <a:srcRect l="7775" t="6593" r="21968"/>
          <a:stretch/>
        </p:blipFill>
        <p:spPr>
          <a:xfrm>
            <a:off x="3522468" y="10"/>
            <a:ext cx="8669532" cy="6857990"/>
          </a:xfrm>
          <a:prstGeom prst="rect">
            <a:avLst/>
          </a:prstGeom>
        </p:spPr>
      </p:pic>
      <p:sp>
        <p:nvSpPr>
          <p:cNvPr id="18" name="Rectangle 17">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5842A1-4B5A-42BD-8AA6-35C4E61F206A}"/>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dirty="0">
                <a:latin typeface="Cambria"/>
              </a:rPr>
              <a:t>Close up of the Figure. </a:t>
            </a:r>
          </a:p>
        </p:txBody>
      </p:sp>
      <p:sp>
        <p:nvSpPr>
          <p:cNvPr id="20" name="Rectangle 1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6E678E8-C771-4642-810E-C25A76F43F28}"/>
              </a:ext>
            </a:extLst>
          </p:cNvPr>
          <p:cNvSpPr txBox="1"/>
          <p:nvPr/>
        </p:nvSpPr>
        <p:spPr>
          <a:xfrm>
            <a:off x="371094" y="2718054"/>
            <a:ext cx="3438906"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1700" dirty="0">
                <a:latin typeface="Cambria"/>
              </a:rPr>
              <a:t>This concept is taken from 'Demons' (1985) Once in front of our main character the figure will have an altered skin </a:t>
            </a:r>
            <a:r>
              <a:rPr lang="en-US" sz="1700" dirty="0" err="1">
                <a:latin typeface="Cambria"/>
              </a:rPr>
              <a:t>colour</a:t>
            </a:r>
            <a:r>
              <a:rPr lang="en-US" sz="1700" dirty="0">
                <a:latin typeface="Cambria"/>
              </a:rPr>
              <a:t> with drips coming from the mouth. I feel this look will complement the orange eyes from the end of the hallway. </a:t>
            </a:r>
            <a:endParaRPr lang="en-US">
              <a:latin typeface="Cambria"/>
            </a:endParaRPr>
          </a:p>
          <a:p>
            <a:pPr>
              <a:lnSpc>
                <a:spcPct val="90000"/>
              </a:lnSpc>
              <a:spcAft>
                <a:spcPts val="600"/>
              </a:spcAft>
            </a:pPr>
            <a:r>
              <a:rPr lang="en-US" sz="1700" dirty="0">
                <a:latin typeface="Cambria"/>
              </a:rPr>
              <a:t>This effect will be achieved in After Effects. </a:t>
            </a:r>
            <a:endParaRPr lang="en-US" sz="1700" dirty="0">
              <a:latin typeface="Cambria"/>
              <a:cs typeface="Calibri" panose="020F0502020204030204"/>
            </a:endParaRPr>
          </a:p>
        </p:txBody>
      </p:sp>
    </p:spTree>
    <p:extLst>
      <p:ext uri="{BB962C8B-B14F-4D97-AF65-F5344CB8AC3E}">
        <p14:creationId xmlns:p14="http://schemas.microsoft.com/office/powerpoint/2010/main" val="76159107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erson in a dark room&#10;&#10;Description automatically generated">
            <a:extLst>
              <a:ext uri="{FF2B5EF4-FFF2-40B4-BE49-F238E27FC236}">
                <a16:creationId xmlns:a16="http://schemas.microsoft.com/office/drawing/2014/main" id="{AEB0EB2F-93D1-4F8A-9C24-338EBCC2C556}"/>
              </a:ext>
            </a:extLst>
          </p:cNvPr>
          <p:cNvPicPr>
            <a:picLocks noChangeAspect="1"/>
          </p:cNvPicPr>
          <p:nvPr/>
        </p:nvPicPr>
        <p:blipFill rotWithShape="1">
          <a:blip r:embed="rId2"/>
          <a:srcRect r="23289" b="9091"/>
          <a:stretch/>
        </p:blipFill>
        <p:spPr>
          <a:xfrm>
            <a:off x="3522468" y="10"/>
            <a:ext cx="8669532" cy="6857990"/>
          </a:xfrm>
          <a:prstGeom prst="rect">
            <a:avLst/>
          </a:prstGeom>
        </p:spPr>
      </p:pic>
      <p:sp>
        <p:nvSpPr>
          <p:cNvPr id="20" name="Rectangle 19">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3EB8E5-A363-486E-BE31-3E4782179636}"/>
              </a:ext>
            </a:extLst>
          </p:cNvPr>
          <p:cNvSpPr>
            <a:spLocks noGrp="1"/>
          </p:cNvSpPr>
          <p:nvPr>
            <p:ph type="title"/>
          </p:nvPr>
        </p:nvSpPr>
        <p:spPr>
          <a:xfrm>
            <a:off x="371094" y="1161288"/>
            <a:ext cx="3438144" cy="1124712"/>
          </a:xfrm>
        </p:spPr>
        <p:txBody>
          <a:bodyPr anchor="b">
            <a:normAutofit/>
          </a:bodyPr>
          <a:lstStyle/>
          <a:p>
            <a:r>
              <a:rPr lang="en-US" sz="2800">
                <a:latin typeface="Cambria"/>
                <a:cs typeface="Calibri Light"/>
              </a:rPr>
              <a:t>Practical Effects.</a:t>
            </a:r>
            <a:br>
              <a:rPr lang="en-US" sz="2800">
                <a:cs typeface="Calibri Light"/>
              </a:rPr>
            </a:br>
            <a:endParaRPr lang="en-US" sz="2800"/>
          </a:p>
        </p:txBody>
      </p:sp>
      <p:sp>
        <p:nvSpPr>
          <p:cNvPr id="22" name="Rectangle 2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C7FD28D2-DA8F-4BD8-A592-219DAF3AA261}"/>
              </a:ext>
            </a:extLst>
          </p:cNvPr>
          <p:cNvSpPr>
            <a:spLocks noGrp="1"/>
          </p:cNvSpPr>
          <p:nvPr>
            <p:ph idx="1"/>
          </p:nvPr>
        </p:nvSpPr>
        <p:spPr>
          <a:xfrm>
            <a:off x="371094" y="2718054"/>
            <a:ext cx="3438906" cy="3207258"/>
          </a:xfrm>
        </p:spPr>
        <p:txBody>
          <a:bodyPr vert="horz" lIns="91440" tIns="45720" rIns="91440" bIns="45720" rtlCol="0" anchor="t">
            <a:normAutofit/>
          </a:bodyPr>
          <a:lstStyle/>
          <a:p>
            <a:pPr marL="0" indent="0">
              <a:buNone/>
            </a:pPr>
            <a:r>
              <a:rPr lang="en-US" sz="1700" dirty="0">
                <a:latin typeface="Cambria"/>
                <a:cs typeface="Calibri" panose="020F0502020204030204"/>
              </a:rPr>
              <a:t>The practical effects can be achieved with the right actress and proper lighting in the scene. Example: (Right) 'Don't Knock Twice' </a:t>
            </a:r>
            <a:endParaRPr lang="en-US" sz="1700" dirty="0">
              <a:latin typeface="Calibri" panose="020F0502020204030204"/>
              <a:cs typeface="Calibri" panose="020F0502020204030204"/>
            </a:endParaRPr>
          </a:p>
          <a:p>
            <a:pPr marL="0" indent="0">
              <a:buNone/>
            </a:pPr>
            <a:r>
              <a:rPr lang="en-US" sz="1700" dirty="0">
                <a:latin typeface="Cambria"/>
                <a:cs typeface="Calibri" panose="020F0502020204030204"/>
              </a:rPr>
              <a:t>Lighting will be Key to create the atmosphere for the figure. Having strong lighting from behind the figure or even pointing down the hall towards it will do a good job at creating the silhouette of the dark figure in the hallway.  </a:t>
            </a:r>
          </a:p>
          <a:p>
            <a:pPr marL="0" indent="0">
              <a:buNone/>
            </a:pPr>
            <a:endParaRPr lang="en-US" sz="1700" dirty="0">
              <a:latin typeface="Cambria"/>
              <a:cs typeface="Calibri" panose="020F0502020204030204"/>
            </a:endParaRPr>
          </a:p>
        </p:txBody>
      </p:sp>
    </p:spTree>
    <p:extLst>
      <p:ext uri="{BB962C8B-B14F-4D97-AF65-F5344CB8AC3E}">
        <p14:creationId xmlns:p14="http://schemas.microsoft.com/office/powerpoint/2010/main" val="187338993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stretch>
            <a:fillRect t="-9000" b="-9000"/>
          </a:stretch>
        </a:blip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close up of a horse&#10;&#10;Description automatically generated">
            <a:extLst>
              <a:ext uri="{FF2B5EF4-FFF2-40B4-BE49-F238E27FC236}">
                <a16:creationId xmlns:a16="http://schemas.microsoft.com/office/drawing/2014/main" id="{EDF589E4-F53E-4B34-BBF4-BC1730615334}"/>
              </a:ext>
            </a:extLst>
          </p:cNvPr>
          <p:cNvPicPr>
            <a:picLocks noChangeAspect="1"/>
          </p:cNvPicPr>
          <p:nvPr/>
        </p:nvPicPr>
        <p:blipFill rotWithShape="1">
          <a:blip r:embed="rId4">
            <a:alphaModFix amt="60000"/>
          </a:blip>
          <a:srcRect b="17334"/>
          <a:stretch/>
        </p:blipFill>
        <p:spPr>
          <a:xfrm>
            <a:off x="-250344" y="-4025"/>
            <a:ext cx="12441861" cy="6859216"/>
          </a:xfrm>
          <a:prstGeom prst="rect">
            <a:avLst/>
          </a:prstGeom>
        </p:spPr>
      </p:pic>
      <p:sp>
        <p:nvSpPr>
          <p:cNvPr id="2" name="Title 1">
            <a:extLst>
              <a:ext uri="{FF2B5EF4-FFF2-40B4-BE49-F238E27FC236}">
                <a16:creationId xmlns:a16="http://schemas.microsoft.com/office/drawing/2014/main" id="{C7B75796-870E-4074-817C-97A4CAFF64C1}"/>
              </a:ext>
            </a:extLst>
          </p:cNvPr>
          <p:cNvSpPr>
            <a:spLocks noGrp="1"/>
          </p:cNvSpPr>
          <p:nvPr>
            <p:ph type="title"/>
          </p:nvPr>
        </p:nvSpPr>
        <p:spPr>
          <a:xfrm>
            <a:off x="838200" y="79497"/>
            <a:ext cx="10165218" cy="2806506"/>
          </a:xfrm>
        </p:spPr>
        <p:txBody>
          <a:bodyPr vert="horz" lIns="91440" tIns="45720" rIns="91440" bIns="45720" rtlCol="0" anchor="b">
            <a:normAutofit/>
          </a:bodyPr>
          <a:lstStyle/>
          <a:p>
            <a:r>
              <a:rPr lang="en-US" sz="3200" dirty="0">
                <a:solidFill>
                  <a:srgbClr val="FFFFFF"/>
                </a:solidFill>
                <a:latin typeface="Cambria"/>
              </a:rPr>
              <a:t>Sound Design</a:t>
            </a:r>
            <a:br>
              <a:rPr lang="en-US" sz="3200" dirty="0">
                <a:solidFill>
                  <a:srgbClr val="FFFFFF"/>
                </a:solidFill>
                <a:latin typeface="Cambria"/>
              </a:rPr>
            </a:br>
            <a:br>
              <a:rPr lang="en-US" sz="2800" dirty="0">
                <a:latin typeface="Cambria"/>
              </a:rPr>
            </a:br>
            <a:r>
              <a:rPr lang="en-US" sz="2000" dirty="0">
                <a:solidFill>
                  <a:srgbClr val="FFFFFF"/>
                </a:solidFill>
                <a:latin typeface="Cambria"/>
              </a:rPr>
              <a:t>For the sound design in the scene, there will be no music playing in the background at the start of the key scene. </a:t>
            </a:r>
            <a:br>
              <a:rPr lang="en-US" sz="2000" dirty="0">
                <a:latin typeface="Cambria"/>
              </a:rPr>
            </a:br>
            <a:r>
              <a:rPr lang="en-US" sz="2000" dirty="0">
                <a:solidFill>
                  <a:srgbClr val="FFFFFF"/>
                </a:solidFill>
                <a:latin typeface="Cambria"/>
              </a:rPr>
              <a:t>Once our main character turns off the Light and the figure appears there will be a deep, unsettling theme.</a:t>
            </a:r>
            <a:br>
              <a:rPr lang="en-US" sz="2000" dirty="0">
                <a:latin typeface="Cambria"/>
              </a:rPr>
            </a:br>
            <a:r>
              <a:rPr lang="en-US" sz="2000" dirty="0">
                <a:solidFill>
                  <a:srgbClr val="FFFFFF"/>
                </a:solidFill>
                <a:latin typeface="Cambria"/>
              </a:rPr>
              <a:t>Once the figure is revealed at the end of the scene, there will be a subtle music sting as the main character screams.</a:t>
            </a:r>
          </a:p>
        </p:txBody>
      </p:sp>
      <p:pic>
        <p:nvPicPr>
          <p:cNvPr id="8" name="Picture 9">
            <a:hlinkClick r:id="" action="ppaction://media"/>
            <a:extLst>
              <a:ext uri="{FF2B5EF4-FFF2-40B4-BE49-F238E27FC236}">
                <a16:creationId xmlns:a16="http://schemas.microsoft.com/office/drawing/2014/main" id="{1AF60C57-9A35-4A71-A384-9CD7BBCD4F5F}"/>
              </a:ext>
            </a:extLst>
          </p:cNvPr>
          <p:cNvPicPr>
            <a:picLocks noGrp="1" noRot="1" noChangeAspect="1"/>
          </p:cNvPicPr>
          <p:nvPr>
            <p:ph idx="1"/>
            <a:videoFile r:link="rId1"/>
          </p:nvPr>
        </p:nvPicPr>
        <p:blipFill>
          <a:blip r:embed="rId5"/>
          <a:stretch>
            <a:fillRect/>
          </a:stretch>
        </p:blipFill>
        <p:spPr>
          <a:xfrm>
            <a:off x="902025" y="3511461"/>
            <a:ext cx="4818131" cy="2589212"/>
          </a:xfrm>
        </p:spPr>
      </p:pic>
      <p:sp>
        <p:nvSpPr>
          <p:cNvPr id="10" name="TextBox 9">
            <a:extLst>
              <a:ext uri="{FF2B5EF4-FFF2-40B4-BE49-F238E27FC236}">
                <a16:creationId xmlns:a16="http://schemas.microsoft.com/office/drawing/2014/main" id="{A0016DF9-BD25-490B-825B-0C35A932B557}"/>
              </a:ext>
            </a:extLst>
          </p:cNvPr>
          <p:cNvSpPr txBox="1"/>
          <p:nvPr/>
        </p:nvSpPr>
        <p:spPr>
          <a:xfrm>
            <a:off x="842513" y="610462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cs typeface="Calibri"/>
              </a:rPr>
              <a:t>Selected Theme at 00:20</a:t>
            </a:r>
          </a:p>
        </p:txBody>
      </p:sp>
      <p:pic>
        <p:nvPicPr>
          <p:cNvPr id="11" name="Picture 12">
            <a:hlinkClick r:id="" action="ppaction://media"/>
            <a:extLst>
              <a:ext uri="{FF2B5EF4-FFF2-40B4-BE49-F238E27FC236}">
                <a16:creationId xmlns:a16="http://schemas.microsoft.com/office/drawing/2014/main" id="{9544A44D-027F-4355-8CA1-C88A720D19DB}"/>
              </a:ext>
            </a:extLst>
          </p:cNvPr>
          <p:cNvPicPr>
            <a:picLocks noRot="1" noChangeAspect="1"/>
          </p:cNvPicPr>
          <p:nvPr>
            <a:videoFile r:link="rId2"/>
          </p:nvPr>
        </p:nvPicPr>
        <p:blipFill>
          <a:blip r:embed="rId6"/>
          <a:stretch>
            <a:fillRect/>
          </a:stretch>
        </p:blipFill>
        <p:spPr>
          <a:xfrm>
            <a:off x="6254151" y="3480219"/>
            <a:ext cx="4773283" cy="2643636"/>
          </a:xfrm>
          <a:prstGeom prst="rect">
            <a:avLst/>
          </a:prstGeom>
        </p:spPr>
      </p:pic>
      <p:sp>
        <p:nvSpPr>
          <p:cNvPr id="13" name="TextBox 12">
            <a:extLst>
              <a:ext uri="{FF2B5EF4-FFF2-40B4-BE49-F238E27FC236}">
                <a16:creationId xmlns:a16="http://schemas.microsoft.com/office/drawing/2014/main" id="{4D309FEF-CF69-493B-B9DF-E35E8549EF58}"/>
              </a:ext>
            </a:extLst>
          </p:cNvPr>
          <p:cNvSpPr txBox="1"/>
          <p:nvPr/>
        </p:nvSpPr>
        <p:spPr>
          <a:xfrm>
            <a:off x="6247501" y="6103728"/>
            <a:ext cx="39508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cs typeface="Calibri"/>
              </a:rPr>
              <a:t>Jumpscare Sting; 'Dead </a:t>
            </a:r>
            <a:r>
              <a:rPr lang="en-US">
                <a:solidFill>
                  <a:schemeClr val="bg1"/>
                </a:solidFill>
                <a:cs typeface="Calibri"/>
              </a:rPr>
              <a:t>Silence' (2007)</a:t>
            </a:r>
            <a:endParaRPr lang="en-US" dirty="0">
              <a:solidFill>
                <a:schemeClr val="bg1"/>
              </a:solidFill>
              <a:cs typeface="Calibri"/>
            </a:endParaRPr>
          </a:p>
        </p:txBody>
      </p:sp>
    </p:spTree>
    <p:extLst>
      <p:ext uri="{BB962C8B-B14F-4D97-AF65-F5344CB8AC3E}">
        <p14:creationId xmlns:p14="http://schemas.microsoft.com/office/powerpoint/2010/main" val="63563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C379D-C816-4420-A1DC-B015D6064963}"/>
              </a:ext>
            </a:extLst>
          </p:cNvPr>
          <p:cNvSpPr>
            <a:spLocks noGrp="1"/>
          </p:cNvSpPr>
          <p:nvPr>
            <p:ph type="title"/>
          </p:nvPr>
        </p:nvSpPr>
        <p:spPr>
          <a:xfrm>
            <a:off x="435634" y="149465"/>
            <a:ext cx="10515600" cy="1325563"/>
          </a:xfrm>
        </p:spPr>
        <p:txBody>
          <a:bodyPr/>
          <a:lstStyle/>
          <a:p>
            <a:r>
              <a:rPr lang="en-US" dirty="0">
                <a:solidFill>
                  <a:schemeClr val="bg1"/>
                </a:solidFill>
                <a:latin typeface="Cambria"/>
                <a:cs typeface="Calibri Light"/>
              </a:rPr>
              <a:t>Final concept design.</a:t>
            </a:r>
            <a:endParaRPr lang="en-US" dirty="0">
              <a:solidFill>
                <a:schemeClr val="bg1"/>
              </a:solidFill>
              <a:latin typeface="Cambria"/>
            </a:endParaRPr>
          </a:p>
        </p:txBody>
      </p:sp>
      <p:pic>
        <p:nvPicPr>
          <p:cNvPr id="4" name="Picture 4" descr="A person sitting in a dark room&#10;&#10;Description automatically generated">
            <a:extLst>
              <a:ext uri="{FF2B5EF4-FFF2-40B4-BE49-F238E27FC236}">
                <a16:creationId xmlns:a16="http://schemas.microsoft.com/office/drawing/2014/main" id="{4B545459-F977-44CE-830D-6FE6377D4ECA}"/>
              </a:ext>
            </a:extLst>
          </p:cNvPr>
          <p:cNvPicPr>
            <a:picLocks noGrp="1" noChangeAspect="1"/>
          </p:cNvPicPr>
          <p:nvPr>
            <p:ph idx="1"/>
          </p:nvPr>
        </p:nvPicPr>
        <p:blipFill>
          <a:blip r:embed="rId3"/>
          <a:stretch>
            <a:fillRect/>
          </a:stretch>
        </p:blipFill>
        <p:spPr>
          <a:xfrm>
            <a:off x="6095653" y="258492"/>
            <a:ext cx="5823523" cy="3273037"/>
          </a:xfrm>
          <a:prstGeom prst="rect">
            <a:avLst/>
          </a:prstGeom>
          <a:ln>
            <a:noFill/>
          </a:ln>
          <a:effectLst>
            <a:softEdge rad="112500"/>
          </a:effectLst>
        </p:spPr>
      </p:pic>
      <p:pic>
        <p:nvPicPr>
          <p:cNvPr id="5" name="Picture 5" descr="A person sitting in a dark room&#10;&#10;Description automatically generated">
            <a:extLst>
              <a:ext uri="{FF2B5EF4-FFF2-40B4-BE49-F238E27FC236}">
                <a16:creationId xmlns:a16="http://schemas.microsoft.com/office/drawing/2014/main" id="{A87C9B7E-783F-4A8B-974A-2C90774F8A45}"/>
              </a:ext>
            </a:extLst>
          </p:cNvPr>
          <p:cNvPicPr>
            <a:picLocks noChangeAspect="1"/>
          </p:cNvPicPr>
          <p:nvPr/>
        </p:nvPicPr>
        <p:blipFill>
          <a:blip r:embed="rId4"/>
          <a:stretch>
            <a:fillRect/>
          </a:stretch>
        </p:blipFill>
        <p:spPr>
          <a:xfrm>
            <a:off x="6119003" y="3433852"/>
            <a:ext cx="5776822" cy="3282710"/>
          </a:xfrm>
          <a:prstGeom prst="rect">
            <a:avLst/>
          </a:prstGeom>
          <a:ln>
            <a:noFill/>
          </a:ln>
          <a:effectLst>
            <a:softEdge rad="112500"/>
          </a:effectLst>
        </p:spPr>
      </p:pic>
      <p:sp>
        <p:nvSpPr>
          <p:cNvPr id="6" name="TextBox 5">
            <a:extLst>
              <a:ext uri="{FF2B5EF4-FFF2-40B4-BE49-F238E27FC236}">
                <a16:creationId xmlns:a16="http://schemas.microsoft.com/office/drawing/2014/main" id="{993DDC9A-BBD8-4F39-8345-B2AE4C5775C1}"/>
              </a:ext>
            </a:extLst>
          </p:cNvPr>
          <p:cNvSpPr txBox="1"/>
          <p:nvPr/>
        </p:nvSpPr>
        <p:spPr>
          <a:xfrm>
            <a:off x="483079" y="1388853"/>
            <a:ext cx="4065916"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latin typeface="Cambria"/>
                <a:cs typeface="Calibri"/>
              </a:rPr>
              <a:t>This is a concept made in photoshop showing what the final design of the figure would look like. </a:t>
            </a:r>
          </a:p>
          <a:p>
            <a:endParaRPr lang="en-US" dirty="0">
              <a:solidFill>
                <a:schemeClr val="bg1"/>
              </a:solidFill>
              <a:latin typeface="Cambria"/>
              <a:cs typeface="Calibri"/>
            </a:endParaRPr>
          </a:p>
          <a:p>
            <a:r>
              <a:rPr lang="en-US" dirty="0">
                <a:solidFill>
                  <a:schemeClr val="bg1"/>
                </a:solidFill>
                <a:latin typeface="Cambria"/>
                <a:cs typeface="Calibri"/>
              </a:rPr>
              <a:t>The use of After Effects with good </a:t>
            </a:r>
            <a:r>
              <a:rPr lang="en-US" dirty="0" err="1">
                <a:solidFill>
                  <a:schemeClr val="bg1"/>
                </a:solidFill>
                <a:latin typeface="Cambria"/>
                <a:cs typeface="Calibri"/>
              </a:rPr>
              <a:t>colour</a:t>
            </a:r>
            <a:r>
              <a:rPr lang="en-US" dirty="0">
                <a:solidFill>
                  <a:schemeClr val="bg1"/>
                </a:solidFill>
                <a:latin typeface="Cambria"/>
                <a:cs typeface="Calibri"/>
              </a:rPr>
              <a:t> correcting and lighting would make the visual effects on the face blend into the shots without sticking out and being obviously a visual effect.</a:t>
            </a:r>
          </a:p>
          <a:p>
            <a:endParaRPr lang="en-US" dirty="0">
              <a:solidFill>
                <a:schemeClr val="bg1"/>
              </a:solidFill>
              <a:latin typeface="Cambria"/>
              <a:cs typeface="Calibri"/>
            </a:endParaRPr>
          </a:p>
          <a:p>
            <a:r>
              <a:rPr lang="en-US" dirty="0">
                <a:solidFill>
                  <a:schemeClr val="bg1"/>
                </a:solidFill>
                <a:latin typeface="Cambria"/>
                <a:cs typeface="Calibri"/>
              </a:rPr>
              <a:t>This all together with the practical actor and dark suit / clothing, lighting and sound design would create the eerie atmosphere that comes across in the Script.</a:t>
            </a:r>
          </a:p>
          <a:p>
            <a:endParaRPr lang="en-US" dirty="0">
              <a:solidFill>
                <a:schemeClr val="bg1"/>
              </a:solidFill>
              <a:latin typeface="Cambria"/>
              <a:cs typeface="Calibri"/>
            </a:endParaRPr>
          </a:p>
        </p:txBody>
      </p:sp>
    </p:spTree>
    <p:extLst>
      <p:ext uri="{BB962C8B-B14F-4D97-AF65-F5344CB8AC3E}">
        <p14:creationId xmlns:p14="http://schemas.microsoft.com/office/powerpoint/2010/main" val="28770855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SFX Proposal</vt:lpstr>
      <vt:lpstr>Storyboard proposal for Key scene.</vt:lpstr>
      <vt:lpstr>PowerPoint Presentation</vt:lpstr>
      <vt:lpstr>Special Effects concept; Glowing Orange eyes. (Creature at distance and Close Up)</vt:lpstr>
      <vt:lpstr> At the end of the hallway.  The concept is inspired by the 'Amityville Horror' (1979) (Pictured Right) In this film this effect was achieved using practical effects.   For the sake of time and convenience on set, this effect will be made in 'After Effects' post shoot. The eyes will be masked on to the figure at the end of the hallway.  This way, we save time and extra work on set while not compromising shots and lighting trying to hide practical effects.</vt:lpstr>
      <vt:lpstr>Close up of the Figure. </vt:lpstr>
      <vt:lpstr>Practical Effects. </vt:lpstr>
      <vt:lpstr>Sound Design  For the sound design in the scene, there will be no music playing in the background at the start of the key scene.  Once our main character turns off the Light and the figure appears there will be a deep, unsettling theme. Once the figure is revealed at the end of the scene, there will be a subtle music sting as the main character screams.</vt:lpstr>
      <vt:lpstr>Final concept 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817</cp:revision>
  <dcterms:created xsi:type="dcterms:W3CDTF">2020-10-14T04:19:27Z</dcterms:created>
  <dcterms:modified xsi:type="dcterms:W3CDTF">2021-04-08T10:21:14Z</dcterms:modified>
</cp:coreProperties>
</file>